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miri" panose="00000500000000000000" pitchFamily="2" charset="-78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ucida Fax" panose="02060602050505020204" pitchFamily="18" charset="0"/>
      <p:regular r:id="rId22"/>
      <p:bold r:id="rId23"/>
      <p:italic r:id="rId24"/>
      <p:boldItalic r:id="rId25"/>
    </p:embeddedFont>
    <p:embeddedFont>
      <p:font typeface="Microsoft New Tai Lue" panose="020B0502040204020203" pitchFamily="34" charset="0"/>
      <p:regular r:id="rId26"/>
      <p:bold r:id="rId27"/>
    </p:embeddedFont>
    <p:embeddedFont>
      <p:font typeface="Microsoft PhagsPa" panose="020B0502040204020203" pitchFamily="34" charset="0"/>
      <p:regular r:id="rId28"/>
      <p:bold r:id="rId29"/>
    </p:embeddedFont>
    <p:embeddedFont>
      <p:font typeface="Mukta Light" panose="020B0604020202020204" charset="0"/>
      <p:regular r:id="rId30"/>
    </p:embeddedFont>
    <p:embeddedFont>
      <p:font typeface="Prompt Medium" panose="020B0604020202020204" charset="-34"/>
      <p:regular r:id="rId31"/>
    </p:embeddedFont>
  </p:embeddedFontLst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2574" autoAdjust="0"/>
  </p:normalViewPr>
  <p:slideViewPr>
    <p:cSldViewPr snapToGrid="0" snapToObjects="1">
      <p:cViewPr varScale="1">
        <p:scale>
          <a:sx n="59" d="100"/>
          <a:sy n="59" d="100"/>
        </p:scale>
        <p:origin x="2106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m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12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Quagga.js ist eine JavaScript-Bibliothek, die Barcode-Scanning in Webbrowsern ermöglicht, indem sie Bilder analysiert und verschiedene Barcode-Formate erkennt.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Die Web Speech API ist eine JavaScript-Schnittstelle, die Spracherkennung und Text-</a:t>
            </a:r>
            <a:r>
              <a:rPr lang="de-DE" dirty="0" err="1">
                <a:effectLst/>
              </a:rPr>
              <a:t>to</a:t>
            </a:r>
            <a:r>
              <a:rPr lang="de-DE" dirty="0">
                <a:effectLst/>
              </a:rPr>
              <a:t>-Speech-Funktionen in Webbrowsern ermöglicht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ML (</a:t>
            </a:r>
            <a:r>
              <a:rPr lang="de-DE" b="1" dirty="0" err="1"/>
              <a:t>Machine</a:t>
            </a:r>
            <a:r>
              <a:rPr lang="de-DE" b="1" dirty="0"/>
              <a:t> Learning)</a:t>
            </a:r>
            <a:r>
              <a:rPr lang="de-DE" dirty="0"/>
              <a:t> ist ein Teilgebiet der künstlichen Intelligenz, bei dem Algorithmen aus Daten lernen, um automatisch Vorhersagen oder Entscheidungen zu treffen, ohne explizit programmiert zu sein.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Arten von Beziehungen</a:t>
            </a:r>
          </a:p>
          <a:p>
            <a:r>
              <a:rPr lang="de-DE" b="1" dirty="0"/>
              <a:t>Primär- und Fremdschlüssel</a:t>
            </a:r>
            <a:r>
              <a:rPr lang="de-DE" dirty="0"/>
              <a:t>: Jede Tabelle hat eine eindeutige ID (z. B. </a:t>
            </a:r>
            <a:r>
              <a:rPr lang="de-DE" dirty="0" err="1"/>
              <a:t>id</a:t>
            </a:r>
            <a:r>
              <a:rPr lang="de-DE" dirty="0"/>
              <a:t>), die als Primärschlüssel dient. Andere Tabellen verweisen darauf mit einem Fremdschlüssel (z. B. </a:t>
            </a:r>
            <a:r>
              <a:rPr lang="de-DE" dirty="0" err="1"/>
              <a:t>user_id</a:t>
            </a:r>
            <a:r>
              <a:rPr lang="de-DE" dirty="0"/>
              <a:t>), um Verbindungen herzustellen.</a:t>
            </a:r>
          </a:p>
          <a:p>
            <a:r>
              <a:rPr lang="de-DE" b="1" dirty="0"/>
              <a:t>1:n (1 zu viele)</a:t>
            </a:r>
            <a:r>
              <a:rPr lang="de-DE" dirty="0"/>
              <a:t>: Eine Zeile in der einen Tabelle kann mit mehreren Zeilen in einer anderen Tabelle verknüpft sein.</a:t>
            </a:r>
          </a:p>
          <a:p>
            <a:r>
              <a:rPr lang="de-DE" b="1" dirty="0"/>
              <a:t>n:m (viele zu viele)</a:t>
            </a:r>
            <a:r>
              <a:rPr lang="de-DE" dirty="0"/>
              <a:t>: Zwei Tabellen sind über eine dritte Tabelle verknüpft, um viele-zu-viele-Beziehungen zu ermöglichen.</a:t>
            </a:r>
          </a:p>
          <a:p>
            <a:r>
              <a:rPr lang="de-DE" b="1" dirty="0"/>
              <a:t>Verknüpfungen im Detail</a:t>
            </a:r>
          </a:p>
          <a:p>
            <a:r>
              <a:rPr lang="de-DE" b="1" dirty="0" err="1"/>
              <a:t>users</a:t>
            </a:r>
            <a:r>
              <a:rPr lang="de-DE" b="1" dirty="0"/>
              <a:t> ↔ </a:t>
            </a:r>
            <a:r>
              <a:rPr lang="de-DE" b="1" dirty="0" err="1"/>
              <a:t>foods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user_id</a:t>
            </a:r>
            <a:r>
              <a:rPr lang="de-DE" dirty="0"/>
              <a:t> in </a:t>
            </a:r>
            <a:r>
              <a:rPr lang="de-DE" dirty="0" err="1"/>
              <a:t>foods</a:t>
            </a:r>
            <a:r>
              <a:rPr lang="de-DE" dirty="0"/>
              <a:t>, das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users</a:t>
            </a:r>
            <a:r>
              <a:rPr lang="de-DE" dirty="0"/>
              <a:t> verweist.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Benutzer (z. B. ID 1) kann viele Lebensmittel hinzufügen, aber jedes Lebensmittel gehört nur zu einem Benutzer. Die grüne Linie zeigt diese Verbindung.</a:t>
            </a:r>
          </a:p>
          <a:p>
            <a:r>
              <a:rPr lang="de-DE" b="1" dirty="0" err="1"/>
              <a:t>users</a:t>
            </a:r>
            <a:r>
              <a:rPr lang="de-DE" b="1" dirty="0"/>
              <a:t> ↔ </a:t>
            </a:r>
            <a:r>
              <a:rPr lang="de-DE" b="1" dirty="0" err="1"/>
              <a:t>food_logs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user_id</a:t>
            </a:r>
            <a:r>
              <a:rPr lang="de-DE" dirty="0"/>
              <a:t> in </a:t>
            </a:r>
            <a:r>
              <a:rPr lang="de-DE" dirty="0" err="1"/>
              <a:t>food_logs</a:t>
            </a:r>
            <a:r>
              <a:rPr lang="de-DE" dirty="0"/>
              <a:t>, das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users</a:t>
            </a:r>
            <a:r>
              <a:rPr lang="de-DE" dirty="0"/>
              <a:t> verweist.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Benutzer kann viele Aktionen (z. B. Hinzufügen, Entfernen) in </a:t>
            </a:r>
            <a:r>
              <a:rPr lang="de-DE" dirty="0" err="1"/>
              <a:t>food_logs</a:t>
            </a:r>
            <a:r>
              <a:rPr lang="de-DE" dirty="0"/>
              <a:t> haben, aber jede Aktion ist einem Benutzer zugeordnet.</a:t>
            </a:r>
          </a:p>
          <a:p>
            <a:r>
              <a:rPr lang="de-DE" b="1" dirty="0" err="1"/>
              <a:t>foods</a:t>
            </a:r>
            <a:r>
              <a:rPr lang="de-DE" b="1" dirty="0"/>
              <a:t> ↔ </a:t>
            </a:r>
            <a:r>
              <a:rPr lang="de-DE" b="1" dirty="0" err="1"/>
              <a:t>food_logs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food_id</a:t>
            </a:r>
            <a:r>
              <a:rPr lang="de-DE" dirty="0"/>
              <a:t> in </a:t>
            </a:r>
            <a:r>
              <a:rPr lang="de-DE" dirty="0" err="1"/>
              <a:t>food_logs</a:t>
            </a:r>
            <a:r>
              <a:rPr lang="de-DE" dirty="0"/>
              <a:t>, das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foods</a:t>
            </a:r>
            <a:r>
              <a:rPr lang="de-DE" dirty="0"/>
              <a:t> verweist.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Lebensmittel kann viele Log-Einträge haben (z. B. hinzugefügt, verbraucht), aber jeder Log-Eintrag bezieht sich auf ein bestimmtes Lebensmittel.</a:t>
            </a:r>
          </a:p>
          <a:p>
            <a:r>
              <a:rPr lang="de-DE" b="1" dirty="0" err="1"/>
              <a:t>users</a:t>
            </a:r>
            <a:r>
              <a:rPr lang="de-DE" b="1" dirty="0"/>
              <a:t> ↔ </a:t>
            </a:r>
            <a:r>
              <a:rPr lang="de-DE" b="1" dirty="0" err="1"/>
              <a:t>chat_messages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sender_id</a:t>
            </a:r>
            <a:r>
              <a:rPr lang="de-DE" dirty="0"/>
              <a:t> und </a:t>
            </a:r>
            <a:r>
              <a:rPr lang="de-DE" dirty="0" err="1"/>
              <a:t>receiver_id</a:t>
            </a:r>
            <a:r>
              <a:rPr lang="de-DE" dirty="0"/>
              <a:t> in </a:t>
            </a:r>
            <a:r>
              <a:rPr lang="de-DE" dirty="0" err="1"/>
              <a:t>chat_messages</a:t>
            </a:r>
            <a:r>
              <a:rPr lang="de-DE" dirty="0"/>
              <a:t>, beide verweisen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users</a:t>
            </a:r>
            <a:r>
              <a:rPr lang="de-DE" dirty="0"/>
              <a:t>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Benutzer kann viele Nachrichten senden oder empfangen, aber jede Nachricht hat genau einen Absender und einen Empfänger.</a:t>
            </a:r>
          </a:p>
          <a:p>
            <a:r>
              <a:rPr lang="de-DE" b="1" dirty="0" err="1"/>
              <a:t>users</a:t>
            </a:r>
            <a:r>
              <a:rPr lang="de-DE" b="1" dirty="0"/>
              <a:t> ↔ </a:t>
            </a:r>
            <a:r>
              <a:rPr lang="de-DE" b="1" dirty="0" err="1"/>
              <a:t>chat_conversations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n:m (über indirekte Verknüpfung)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user1_id und user2_id in </a:t>
            </a:r>
            <a:r>
              <a:rPr lang="de-DE" dirty="0" err="1"/>
              <a:t>chat_conversations</a:t>
            </a:r>
            <a:r>
              <a:rPr lang="de-DE" dirty="0"/>
              <a:t>, beide verweisen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users</a:t>
            </a:r>
            <a:r>
              <a:rPr lang="de-DE" dirty="0"/>
              <a:t>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Viele Benutzer können an vielen Gesprächen teilnehmen. Die Tabelle </a:t>
            </a:r>
            <a:r>
              <a:rPr lang="de-DE" dirty="0" err="1"/>
              <a:t>chat_conversations</a:t>
            </a:r>
            <a:r>
              <a:rPr lang="de-DE" dirty="0"/>
              <a:t> verbindet sie und speichert Details wie die letzte Nachricht.</a:t>
            </a:r>
          </a:p>
          <a:p>
            <a:r>
              <a:rPr lang="de-DE" b="1" dirty="0" err="1"/>
              <a:t>recipes</a:t>
            </a:r>
            <a:r>
              <a:rPr lang="de-DE" b="1" dirty="0"/>
              <a:t> ↔ </a:t>
            </a:r>
            <a:r>
              <a:rPr lang="de-DE" b="1" dirty="0" err="1"/>
              <a:t>recipe_ingredients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recipe_id</a:t>
            </a:r>
            <a:r>
              <a:rPr lang="de-DE" dirty="0"/>
              <a:t> in </a:t>
            </a:r>
            <a:r>
              <a:rPr lang="de-DE" dirty="0" err="1"/>
              <a:t>recipe_ingredients</a:t>
            </a:r>
            <a:r>
              <a:rPr lang="de-DE" dirty="0"/>
              <a:t>, das auf </a:t>
            </a:r>
            <a:r>
              <a:rPr lang="de-DE" dirty="0" err="1"/>
              <a:t>id</a:t>
            </a:r>
            <a:r>
              <a:rPr lang="de-DE" dirty="0"/>
              <a:t> in </a:t>
            </a:r>
            <a:r>
              <a:rPr lang="de-DE" dirty="0" err="1"/>
              <a:t>recipes</a:t>
            </a:r>
            <a:r>
              <a:rPr lang="de-DE" dirty="0"/>
              <a:t> verweist.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Rezept kann viele Zutaten haben, aber jede Zutat gehört zu einem bestimmten Rezept. Die gelbe Linie zeigt diese Verbindung.</a:t>
            </a:r>
          </a:p>
          <a:p>
            <a:r>
              <a:rPr lang="de-DE" b="1" dirty="0" err="1"/>
              <a:t>known_products</a:t>
            </a:r>
            <a:r>
              <a:rPr lang="de-DE" b="1" dirty="0"/>
              <a:t> ↔ </a:t>
            </a:r>
            <a:r>
              <a:rPr lang="de-DE" b="1" dirty="0" err="1"/>
              <a:t>foods</a:t>
            </a:r>
            <a:r>
              <a:rPr lang="de-DE" dirty="0"/>
              <a:t> </a:t>
            </a:r>
          </a:p>
          <a:p>
            <a:pPr lvl="1"/>
            <a:r>
              <a:rPr lang="de-DE" b="1" dirty="0"/>
              <a:t>Beziehung</a:t>
            </a:r>
            <a:r>
              <a:rPr lang="de-DE" dirty="0"/>
              <a:t>: 1:n</a:t>
            </a:r>
          </a:p>
          <a:p>
            <a:pPr lvl="1"/>
            <a:r>
              <a:rPr lang="de-DE" b="1" dirty="0"/>
              <a:t>Verknüpfung</a:t>
            </a:r>
            <a:r>
              <a:rPr lang="de-DE" dirty="0"/>
              <a:t>: Über </a:t>
            </a:r>
            <a:r>
              <a:rPr lang="de-DE" dirty="0" err="1"/>
              <a:t>barcode</a:t>
            </a:r>
            <a:r>
              <a:rPr lang="de-DE" dirty="0"/>
              <a:t> in </a:t>
            </a:r>
            <a:r>
              <a:rPr lang="de-DE" dirty="0" err="1"/>
              <a:t>foods</a:t>
            </a:r>
            <a:r>
              <a:rPr lang="de-DE" dirty="0"/>
              <a:t>, das auf </a:t>
            </a:r>
            <a:r>
              <a:rPr lang="de-DE" dirty="0" err="1"/>
              <a:t>barcode</a:t>
            </a:r>
            <a:r>
              <a:rPr lang="de-DE" dirty="0"/>
              <a:t> in </a:t>
            </a:r>
            <a:r>
              <a:rPr lang="de-DE" dirty="0" err="1"/>
              <a:t>known_products</a:t>
            </a:r>
            <a:r>
              <a:rPr lang="de-DE" dirty="0"/>
              <a:t> verweist.</a:t>
            </a:r>
          </a:p>
          <a:p>
            <a:pPr lvl="1"/>
            <a:r>
              <a:rPr lang="de-DE" b="1" dirty="0"/>
              <a:t>Bedeutung</a:t>
            </a:r>
            <a:r>
              <a:rPr lang="de-DE" dirty="0"/>
              <a:t>: Ein bekanntes Produkt (z. B. mit Barcode 12345) kann in vielen </a:t>
            </a:r>
            <a:r>
              <a:rPr lang="de-DE" dirty="0" err="1"/>
              <a:t>foods</a:t>
            </a:r>
            <a:r>
              <a:rPr lang="de-DE" dirty="0"/>
              <a:t>-Einträgen vorkommen, aber jedes Lebensmittel hat nur einen Barcode.</a:t>
            </a:r>
          </a:p>
          <a:p>
            <a:r>
              <a:rPr lang="de-DE" b="1" dirty="0"/>
              <a:t>Zusammenfassung der Linien</a:t>
            </a:r>
          </a:p>
          <a:p>
            <a:r>
              <a:rPr lang="de-DE" b="1" dirty="0"/>
              <a:t>Grüne Linien</a:t>
            </a:r>
            <a:r>
              <a:rPr lang="de-DE" dirty="0"/>
              <a:t>: Verbindungen zu </a:t>
            </a:r>
            <a:r>
              <a:rPr lang="de-DE" dirty="0" err="1"/>
              <a:t>users</a:t>
            </a:r>
            <a:r>
              <a:rPr lang="de-DE" dirty="0"/>
              <a:t> (z. B. </a:t>
            </a:r>
            <a:r>
              <a:rPr lang="de-DE" dirty="0" err="1"/>
              <a:t>foods</a:t>
            </a:r>
            <a:r>
              <a:rPr lang="de-DE" dirty="0"/>
              <a:t>, </a:t>
            </a:r>
            <a:r>
              <a:rPr lang="de-DE" dirty="0" err="1"/>
              <a:t>food_logs</a:t>
            </a:r>
            <a:r>
              <a:rPr lang="de-DE" dirty="0"/>
              <a:t>, </a:t>
            </a:r>
            <a:r>
              <a:rPr lang="de-DE" dirty="0" err="1"/>
              <a:t>chat_messages</a:t>
            </a:r>
            <a:r>
              <a:rPr lang="de-DE" dirty="0"/>
              <a:t>, </a:t>
            </a:r>
            <a:r>
              <a:rPr lang="de-DE" dirty="0" err="1"/>
              <a:t>chat_conversations</a:t>
            </a:r>
            <a:r>
              <a:rPr lang="de-DE" dirty="0"/>
              <a:t>), zeigen, wie Benutzer die zentrale Rolle spielen.</a:t>
            </a:r>
          </a:p>
          <a:p>
            <a:r>
              <a:rPr lang="de-DE" b="1" dirty="0"/>
              <a:t>Gelbe Linie</a:t>
            </a:r>
            <a:r>
              <a:rPr lang="de-DE" dirty="0"/>
              <a:t>: Verknüpfung zwischen </a:t>
            </a:r>
            <a:r>
              <a:rPr lang="de-DE" dirty="0" err="1"/>
              <a:t>recipes</a:t>
            </a:r>
            <a:r>
              <a:rPr lang="de-DE" dirty="0"/>
              <a:t> und </a:t>
            </a:r>
            <a:r>
              <a:rPr lang="de-DE" dirty="0" err="1"/>
              <a:t>recipe_ingredients</a:t>
            </a:r>
            <a:r>
              <a:rPr lang="de-DE" dirty="0"/>
              <a:t>, zeigt die Zutaten eines Rezepts.</a:t>
            </a:r>
          </a:p>
          <a:p>
            <a:r>
              <a:rPr lang="de-DE" b="1" dirty="0"/>
              <a:t>Blaue Linien</a:t>
            </a:r>
            <a:r>
              <a:rPr lang="de-DE" dirty="0"/>
              <a:t>: Verbindungen zwischen </a:t>
            </a:r>
            <a:r>
              <a:rPr lang="de-DE" dirty="0" err="1"/>
              <a:t>users</a:t>
            </a:r>
            <a:r>
              <a:rPr lang="de-DE" dirty="0"/>
              <a:t> und </a:t>
            </a:r>
            <a:r>
              <a:rPr lang="de-DE" dirty="0" err="1"/>
              <a:t>chat_conversations</a:t>
            </a:r>
            <a:r>
              <a:rPr lang="de-DE" dirty="0"/>
              <a:t>, sowie indirekte Verknüpfungen über </a:t>
            </a:r>
            <a:r>
              <a:rPr lang="de-DE" dirty="0" err="1"/>
              <a:t>id</a:t>
            </a:r>
            <a:r>
              <a:rPr lang="de-DE" dirty="0"/>
              <a:t>-Felder.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6219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Pdo</a:t>
            </a:r>
            <a:r>
              <a:rPr lang="en-US" dirty="0"/>
              <a:t>: </a:t>
            </a:r>
            <a:r>
              <a:rPr lang="de-DE" dirty="0">
                <a:effectLst/>
              </a:rPr>
              <a:t>ist eine PHP-Erweiterung, die eine einheitliche Schnittstelle für den sicheren und flexiblen Zugriff auf verschiedene Datenbanken bietet.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effectLst/>
              </a:rPr>
              <a:t>Bootstrap UI ist ein Open-Source-Framework, das vorgefertigte CSS- und JavaScript-Komponenten bietet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dirty="0">
                <a:effectLst/>
              </a:rPr>
            </a:b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Ein </a:t>
            </a:r>
            <a:r>
              <a:rPr lang="de-DE" dirty="0" err="1">
                <a:effectLst/>
              </a:rPr>
              <a:t>Prepared</a:t>
            </a:r>
            <a:r>
              <a:rPr lang="de-DE" dirty="0">
                <a:effectLst/>
              </a:rPr>
              <a:t> Statement ist eine vorgefertigte SQL-Abfrage mit Platzhaltern, die sicher Werte bindet, um SQL-</a:t>
            </a:r>
            <a:r>
              <a:rPr lang="de-DE" dirty="0" err="1">
                <a:effectLst/>
              </a:rPr>
              <a:t>Injection</a:t>
            </a:r>
            <a:r>
              <a:rPr lang="de-DE" dirty="0">
                <a:effectLst/>
              </a:rPr>
              <a:t> zu verhindern und die Performance bei wiederholten Abfragen zu verbessern.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AJAX ist eine Webtechnik, mit der Daten zwischen Browser und Server ausgetauscht werden können, ohne die gesamte Webseite neu zu laden.</a:t>
            </a:r>
            <a:endParaRPr lang="de-DE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Ein JOIN-Query in SQL kombiniert Daten aus mehreren Tabellen basierend auf einer gemeinsamen Spalte, um zusammenhängende Informationen abzurufen.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Die PHP-Funktion </a:t>
            </a:r>
            <a:r>
              <a:rPr lang="de-DE" dirty="0" err="1">
                <a:effectLst/>
              </a:rPr>
              <a:t>trim</a:t>
            </a:r>
            <a:r>
              <a:rPr lang="de-DE" dirty="0">
                <a:effectLst/>
              </a:rPr>
              <a:t>() wird bei der Input-Validierung verwendet, um überflüssige Leerzeichen oder andere Zeichen vom Anfang und Ende eines Strings zu entfernen, um saubere Benutzereingaben zu gewährleisten.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effectLst/>
              </a:rPr>
              <a:t>Ein Null-</a:t>
            </a:r>
            <a:r>
              <a:rPr lang="de-DE" dirty="0" err="1">
                <a:effectLst/>
              </a:rPr>
              <a:t>Fallback</a:t>
            </a:r>
            <a:r>
              <a:rPr lang="de-DE" dirty="0">
                <a:effectLst/>
              </a:rPr>
              <a:t> für optionale Felder in PHP verwendet den Null-</a:t>
            </a:r>
            <a:r>
              <a:rPr lang="de-DE" dirty="0" err="1">
                <a:effectLst/>
              </a:rPr>
              <a:t>Coalescing</a:t>
            </a:r>
            <a:r>
              <a:rPr lang="de-DE" dirty="0">
                <a:effectLst/>
              </a:rPr>
              <a:t>-Operator oder andere Techniken, um einen Standardwert (z. B. null) zurückzugeben, wenn ein Feld nicht gesetzt ist, um Fehler bei der Verarbeitung zu vermeiden.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>
                <a:effectLst/>
              </a:rPr>
              <a:t>Quagga.init</a:t>
            </a:r>
            <a:r>
              <a:rPr lang="de-DE" dirty="0">
                <a:effectLst/>
              </a:rPr>
              <a:t>(</a:t>
            </a:r>
            <a:r>
              <a:rPr lang="de-DE" dirty="0" err="1">
                <a:effectLst/>
              </a:rPr>
              <a:t>config</a:t>
            </a:r>
            <a:r>
              <a:rPr lang="de-DE" dirty="0">
                <a:effectLst/>
              </a:rPr>
              <a:t>) initialisiert die Quagga.js-Bibliothek mit einer Konfigurationsobjekt, um Barcode-Scanning im Browser zu starten.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effectLst/>
            </a:endParaRPr>
          </a:p>
          <a:p>
            <a:r>
              <a:rPr lang="de-DE" dirty="0"/>
              <a:t>Der </a:t>
            </a:r>
            <a:r>
              <a:rPr lang="de-DE" dirty="0" err="1"/>
              <a:t>onDetected</a:t>
            </a:r>
            <a:r>
              <a:rPr lang="de-DE" dirty="0"/>
              <a:t> Event-Handler in </a:t>
            </a:r>
            <a:r>
              <a:rPr lang="de-DE" b="1" dirty="0"/>
              <a:t>quagga.js</a:t>
            </a:r>
            <a:r>
              <a:rPr lang="de-DE" dirty="0"/>
              <a:t> wird ausgelöst, sobald ein Barcode erfolgreich erkannt wurde, und liefert die erkannten Barcode-Daten zur weiteren Verarbeitung.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b="1" dirty="0"/>
              <a:t>Web Speech API</a:t>
            </a:r>
            <a:r>
              <a:rPr lang="de-DE" dirty="0"/>
              <a:t> ermöglicht es Webanwendungen, Spracheingaben zu erkennen und Sprachsynthese (Text-</a:t>
            </a:r>
            <a:r>
              <a:rPr lang="de-DE" dirty="0" err="1"/>
              <a:t>to</a:t>
            </a:r>
            <a:r>
              <a:rPr lang="de-DE" dirty="0"/>
              <a:t>-Speech) direkt im Browser zu nutzen.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Ein </a:t>
            </a:r>
            <a:r>
              <a:rPr lang="de-DE" b="1" dirty="0"/>
              <a:t>Query</a:t>
            </a:r>
            <a:r>
              <a:rPr lang="de-DE" dirty="0"/>
              <a:t> ist eine Abfrage, mit der gezielt Daten aus einer Datenbank oder einem Informationssystem angefordert werden.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Funktion </a:t>
            </a:r>
            <a:r>
              <a:rPr lang="de-DE" b="1" dirty="0" err="1"/>
              <a:t>preg_match</a:t>
            </a:r>
            <a:r>
              <a:rPr lang="de-DE" dirty="0"/>
              <a:t> in PHP prüft, ob ein String einem bestimmten regulären Ausdruck entspricht, und gibt bei einem Treffer Informationen über das gefundene Muster zurück.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632" y="527685"/>
            <a:ext cx="7800737" cy="1066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Fredo-App: Intelligentes Kühlschrank-Management-System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71632" y="1881545"/>
            <a:ext cx="7800737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Lucida Fax" panose="02060602050505020204" pitchFamily="18" charset="0"/>
                <a:ea typeface="Mukta Light" pitchFamily="34" charset="-122"/>
                <a:cs typeface="Mukta Light" pitchFamily="34" charset="-120"/>
              </a:rPr>
              <a:t>PHP-basierte Web-App zur intelligenten Lebensmittelverwaltung mit Barcode-Scanning, Rezept-Matching und Sprachsteuerung</a:t>
            </a:r>
            <a:endParaRPr lang="en-US" sz="1500" dirty="0">
              <a:latin typeface="Lucida Fax" panose="0206060205050502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632" y="2711529"/>
            <a:ext cx="479703" cy="47970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1632" y="3431024"/>
            <a:ext cx="213240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Barcode-Scanning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671632" y="3812619"/>
            <a:ext cx="780073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Quagga.js Integration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32" y="4503420"/>
            <a:ext cx="479703" cy="47970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1632" y="5222915"/>
            <a:ext cx="213240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Rezept-Matching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671632" y="5604510"/>
            <a:ext cx="780073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Automatische </a:t>
            </a: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Zutatenerkennung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632" y="6295311"/>
            <a:ext cx="479703" cy="47970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71632" y="7014805"/>
            <a:ext cx="213240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Sprachsteuerung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671632" y="7396401"/>
            <a:ext cx="780073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Web Speech API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B9AFD1B-77CE-4686-991D-068F67881D8E}"/>
              </a:ext>
            </a:extLst>
          </p:cNvPr>
          <p:cNvSpPr txBox="1"/>
          <p:nvPr/>
        </p:nvSpPr>
        <p:spPr>
          <a:xfrm>
            <a:off x="6247002" y="6691639"/>
            <a:ext cx="1707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Von: </a:t>
            </a:r>
            <a:r>
              <a:rPr lang="de-DE" dirty="0" err="1">
                <a:solidFill>
                  <a:schemeClr val="bg1"/>
                </a:solidFill>
              </a:rPr>
              <a:t>Alaan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Sado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9868" y="667703"/>
            <a:ext cx="7887652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Zusammenfassung &amp; Ausblick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1989892" y="2238137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Sicherheit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49868" y="2720935"/>
            <a:ext cx="3838218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PDO Prepared Statements, Input-Validierung</a:t>
            </a:r>
            <a:endParaRPr lang="en-US" sz="1900" dirty="0">
              <a:latin typeface="Microsoft PhagsPa" panose="020B0502040204020203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8" y="1827848"/>
            <a:ext cx="4525685" cy="452568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3430" y="2743498"/>
            <a:ext cx="363260" cy="4541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2195" y="2432447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Integration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9942195" y="2915245"/>
            <a:ext cx="3838337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AJAX, moderne Web-APIs</a:t>
            </a:r>
            <a:endParaRPr lang="en-US" sz="1900" dirty="0">
              <a:latin typeface="Microsoft PhagsPa" panose="020B0502040204020203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298" y="1827848"/>
            <a:ext cx="4525685" cy="452568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3472" y="2743498"/>
            <a:ext cx="363260" cy="4541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42195" y="4683085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Verbesserungen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942195" y="5165884"/>
            <a:ext cx="3838337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endParaRPr lang="en-US" sz="1900" dirty="0">
              <a:latin typeface="Microsoft PhagsPa" panose="020B0502040204020203" pitchFamily="34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2298" y="1827848"/>
            <a:ext cx="4525685" cy="452568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3472" y="4983540"/>
            <a:ext cx="363260" cy="45410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989892" y="4877395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Zukunft</a:t>
            </a:r>
            <a:endParaRPr lang="en-US" sz="2100" dirty="0"/>
          </a:p>
        </p:txBody>
      </p:sp>
      <p:sp>
        <p:nvSpPr>
          <p:cNvPr id="16" name="Text 8"/>
          <p:cNvSpPr/>
          <p:nvPr/>
        </p:nvSpPr>
        <p:spPr>
          <a:xfrm>
            <a:off x="849868" y="5360194"/>
            <a:ext cx="3838218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ML für Ablaufdatum-Vorhersage</a:t>
            </a:r>
            <a:endParaRPr lang="en-US" sz="1900" dirty="0">
              <a:latin typeface="Microsoft PhagsPa" panose="020B0502040204020203" pitchFamily="34" charset="0"/>
            </a:endParaRPr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2298" y="1827848"/>
            <a:ext cx="4525685" cy="452568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3430" y="4983540"/>
            <a:ext cx="363260" cy="454104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849868" y="6717744"/>
            <a:ext cx="7447002" cy="930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300"/>
              </a:lnSpc>
              <a:buNone/>
            </a:pPr>
            <a:r>
              <a:rPr lang="en-US" sz="5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Fragen?</a:t>
            </a:r>
            <a:endParaRPr lang="en-US" sz="5850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EE30F7EC-0357-7817-B701-C69C54C04F85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15422" r="84731" b="77789"/>
          <a:stretch>
            <a:fillRect/>
          </a:stretch>
        </p:blipFill>
        <p:spPr>
          <a:xfrm>
            <a:off x="12345271" y="7648575"/>
            <a:ext cx="2233914" cy="5586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224F91F-AFF4-4A5A-8079-3938341BE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15" y="859564"/>
            <a:ext cx="12971370" cy="651047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7F0AEC2-EFEA-4EED-B773-C78C70C7493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15422" r="84731" b="77789"/>
          <a:stretch>
            <a:fillRect/>
          </a:stretch>
        </p:blipFill>
        <p:spPr>
          <a:xfrm>
            <a:off x="12345271" y="7648575"/>
            <a:ext cx="2233914" cy="55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57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2171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Technologie-Stack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377797"/>
            <a:ext cx="3584496" cy="1805226"/>
          </a:xfrm>
          <a:prstGeom prst="roundRect">
            <a:avLst>
              <a:gd name="adj" fmla="val 5744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263985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Backend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3130868"/>
            <a:ext cx="306038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PHP mit PDO für sichere Datenbankzugriffe</a:t>
            </a:r>
            <a:endParaRPr lang="en-US" sz="1900" dirty="0">
              <a:latin typeface="Microsoft PhagsPa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95349" y="2377797"/>
            <a:ext cx="3584615" cy="1805226"/>
          </a:xfrm>
          <a:prstGeom prst="roundRect">
            <a:avLst>
              <a:gd name="adj" fmla="val 5744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405" y="263985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Frontend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57405" y="3130868"/>
            <a:ext cx="30605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New Tai Lue" panose="020B0502040204020203" pitchFamily="34" charset="0"/>
                <a:ea typeface="Mukta Light" pitchFamily="34" charset="-122"/>
                <a:cs typeface="Microsoft New Tai Lue" panose="020B0502040204020203" pitchFamily="34" charset="0"/>
              </a:rPr>
              <a:t>Bootstrap UI, JavaScript für Interaktivität</a:t>
            </a:r>
            <a:endParaRPr lang="en-US" sz="1900" dirty="0">
              <a:latin typeface="Microsoft New Tai Lue" panose="020B0502040204020203" pitchFamily="34" charset="0"/>
              <a:cs typeface="Microsoft New Tai Lue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864037" y="4429839"/>
            <a:ext cx="7415927" cy="1410176"/>
          </a:xfrm>
          <a:prstGeom prst="roundRect">
            <a:avLst>
              <a:gd name="adj" fmla="val 735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6093" y="469189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APIs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26093" y="5182910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Quagga.js Scanner, Web Speech API</a:t>
            </a:r>
            <a:endParaRPr lang="en-US" sz="1900" dirty="0">
              <a:latin typeface="Microsoft PhagsPa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40318" y="503634"/>
            <a:ext cx="8102798" cy="508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add_to_fridge.php - Barcode-Integration</a:t>
            </a:r>
            <a:endParaRPr lang="en-US" sz="3200" dirty="0"/>
          </a:p>
        </p:txBody>
      </p:sp>
      <p:sp>
        <p:nvSpPr>
          <p:cNvPr id="5" name="Shape 2"/>
          <p:cNvSpPr/>
          <p:nvPr/>
        </p:nvSpPr>
        <p:spPr>
          <a:xfrm>
            <a:off x="640318" y="1286113"/>
            <a:ext cx="6583442" cy="548759"/>
          </a:xfrm>
          <a:prstGeom prst="roundRect">
            <a:avLst>
              <a:gd name="adj" fmla="val 48009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794879" y="1388983"/>
            <a:ext cx="274320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823198" y="2017752"/>
            <a:ext cx="2032754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Session-Validierung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23198" y="2381369"/>
            <a:ext cx="6217682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Prüfung der Benutzeranmeldung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06640" y="1286113"/>
            <a:ext cx="6583442" cy="548759"/>
          </a:xfrm>
          <a:prstGeom prst="roundRect">
            <a:avLst>
              <a:gd name="adj" fmla="val 48009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561201" y="1388983"/>
            <a:ext cx="274320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589520" y="2017752"/>
            <a:ext cx="2478881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JSON-Input-Verarbeitung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89520" y="2381369"/>
            <a:ext cx="6217682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AJAX-Integration mit Barcode-Extraktion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40318" y="3039904"/>
            <a:ext cx="6583442" cy="548759"/>
          </a:xfrm>
          <a:prstGeom prst="roundRect">
            <a:avLst>
              <a:gd name="adj" fmla="val 48009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3794879" y="3142774"/>
            <a:ext cx="274320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823198" y="3771543"/>
            <a:ext cx="2080022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Prepared Statements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3198" y="4135160"/>
            <a:ext cx="6217682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SQL-Injection-Schutz durch PDO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7406640" y="3039904"/>
            <a:ext cx="6583442" cy="548759"/>
          </a:xfrm>
          <a:prstGeom prst="roundRect">
            <a:avLst>
              <a:gd name="adj" fmla="val 48009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561201" y="3142774"/>
            <a:ext cx="274320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589520" y="3771543"/>
            <a:ext cx="2032754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Update/Insert-Logik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589520" y="4135160"/>
            <a:ext cx="6217682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Mengenerhöhung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oder Neuanlage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640318" y="4816554"/>
            <a:ext cx="13349764" cy="2909292"/>
          </a:xfrm>
          <a:prstGeom prst="roundRect">
            <a:avLst>
              <a:gd name="adj" fmla="val 2641"/>
            </a:avLst>
          </a:prstGeom>
          <a:solidFill>
            <a:srgbClr val="181930"/>
          </a:solidFill>
          <a:ln/>
        </p:spPr>
      </p:sp>
      <p:sp>
        <p:nvSpPr>
          <p:cNvPr id="22" name="Shape 19"/>
          <p:cNvSpPr/>
          <p:nvPr/>
        </p:nvSpPr>
        <p:spPr>
          <a:xfrm>
            <a:off x="631269" y="4816554"/>
            <a:ext cx="13367861" cy="2909292"/>
          </a:xfrm>
          <a:prstGeom prst="roundRect">
            <a:avLst>
              <a:gd name="adj" fmla="val 943"/>
            </a:avLst>
          </a:prstGeom>
          <a:solidFill>
            <a:srgbClr val="181930"/>
          </a:solidFill>
          <a:ln/>
        </p:spPr>
        <p:txBody>
          <a:bodyPr/>
          <a:lstStyle/>
          <a:p>
            <a:r>
              <a:rPr lang="de-DE" dirty="0"/>
              <a:t>^M;:</a:t>
            </a:r>
          </a:p>
          <a:p>
            <a:endParaRPr lang="LID4096" dirty="0"/>
          </a:p>
        </p:txBody>
      </p:sp>
      <p:sp>
        <p:nvSpPr>
          <p:cNvPr id="23" name="Text 20"/>
          <p:cNvSpPr/>
          <p:nvPr/>
        </p:nvSpPr>
        <p:spPr>
          <a:xfrm>
            <a:off x="814149" y="4953714"/>
            <a:ext cx="13002101" cy="2634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Sicherhei´ß0: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Prepared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Statement schützt vor SQL-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Injection</a:t>
            </a:r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pdo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prepare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("SELECT * FROM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known_products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WHERE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?");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execute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([$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]);</a:t>
            </a:r>
          </a:p>
          <a:p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Update-Logik: Menge erhöhen wenn existent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if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($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existingFood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 {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pdo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prepare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("UPDATE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foods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SET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quantity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quantity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+ ? WHERE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food_id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?");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}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5314" y="475893"/>
            <a:ext cx="793337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recipe_match.php - Intelligentes Rezept-Matching</a:t>
            </a:r>
            <a:endParaRPr lang="en-US" sz="3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314" y="1696164"/>
            <a:ext cx="864751" cy="10377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2943" y="1869043"/>
            <a:ext cx="1921669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Food-ID Suche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1642943" y="2212896"/>
            <a:ext cx="6895743" cy="276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LIKE-Suche für flexible Rezeptfindung</a:t>
            </a:r>
            <a:endParaRPr lang="en-US" sz="1350" dirty="0">
              <a:latin typeface="Microsoft PhagsPa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14" y="2733913"/>
            <a:ext cx="864751" cy="10377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42943" y="2906792"/>
            <a:ext cx="1921669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JOIN-Query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1642943" y="3250644"/>
            <a:ext cx="6895743" cy="276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Verknüpfung Rezepte </a:t>
            </a:r>
            <a:r>
              <a:rPr lang="en-US" sz="1350" dirty="0">
                <a:solidFill>
                  <a:schemeClr val="bg1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↔</a:t>
            </a:r>
            <a:r>
              <a:rPr lang="en-US" sz="135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 Zutaten</a:t>
            </a:r>
            <a:endParaRPr lang="en-US" sz="1350" dirty="0">
              <a:latin typeface="Microsoft PhagsPa" panose="020B0502040204020203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314" y="3771662"/>
            <a:ext cx="864751" cy="10377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2943" y="3944541"/>
            <a:ext cx="1921669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Inventar-Abgleich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1642943" y="4288393"/>
            <a:ext cx="6895743" cy="276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Case-insensitive Zutatenprüfung</a:t>
            </a:r>
            <a:endParaRPr lang="en-US" sz="1350" dirty="0">
              <a:latin typeface="Microsoft PhagsPa" panose="020B0502040204020203" pitchFamily="34" charset="0"/>
            </a:endParaRPr>
          </a:p>
        </p:txBody>
      </p:sp>
      <p:sp>
        <p:nvSpPr>
          <p:cNvPr id="13" name="Shape 7"/>
          <p:cNvSpPr/>
          <p:nvPr/>
        </p:nvSpPr>
        <p:spPr>
          <a:xfrm>
            <a:off x="605314" y="5003959"/>
            <a:ext cx="7933373" cy="2749629"/>
          </a:xfrm>
          <a:prstGeom prst="roundRect">
            <a:avLst>
              <a:gd name="adj" fmla="val 2642"/>
            </a:avLst>
          </a:prstGeom>
          <a:solidFill>
            <a:srgbClr val="181930"/>
          </a:solidFill>
          <a:ln/>
        </p:spPr>
      </p:sp>
      <p:sp>
        <p:nvSpPr>
          <p:cNvPr id="14" name="Shape 8"/>
          <p:cNvSpPr/>
          <p:nvPr/>
        </p:nvSpPr>
        <p:spPr>
          <a:xfrm>
            <a:off x="596741" y="5003959"/>
            <a:ext cx="7950518" cy="2749629"/>
          </a:xfrm>
          <a:prstGeom prst="roundRect">
            <a:avLst>
              <a:gd name="adj" fmla="val 944"/>
            </a:avLst>
          </a:prstGeom>
          <a:solidFill>
            <a:srgbClr val="181930"/>
          </a:solidFill>
          <a:ln/>
        </p:spPr>
      </p:sp>
      <p:sp>
        <p:nvSpPr>
          <p:cNvPr id="15" name="Text 9"/>
          <p:cNvSpPr/>
          <p:nvPr/>
        </p:nvSpPr>
        <p:spPr>
          <a:xfrm>
            <a:off x="769620" y="5133618"/>
            <a:ext cx="7604760" cy="2490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JOIN-Query mit LIKE-Suche für Teiltreffer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pdo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prepare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("SELECT r.* FROM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recipes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r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JOIN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recipe_ingredients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ri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ON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r.recipe_id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ri.recipe_id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WHERE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ri.food_name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LIKE ? GROUP BY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r.recipe_id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");</a:t>
            </a:r>
          </a:p>
          <a:p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Case-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insensitive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Check gegen User-Inventar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if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(!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in_array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mb_strtolower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ing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['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food_name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']),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userFoods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))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missing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[]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ing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['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food_name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'];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395" y="539591"/>
            <a:ext cx="8081367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add_food.php - Manuelles Hinzufügen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86395" y="1574483"/>
            <a:ext cx="22164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Form-Handling Logik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686395" y="2042874"/>
            <a:ext cx="7763113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Input-Validierung mit trim()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86395" y="2425184"/>
            <a:ext cx="7763113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Null-Fallback für optionale Felder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86395" y="2807494"/>
            <a:ext cx="7763113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Sichere Parameter-Bindung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86395" y="3189803"/>
            <a:ext cx="7763113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Redirect nach erfolgreichem Insert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86395" y="3724156"/>
            <a:ext cx="7763113" cy="3745111"/>
          </a:xfrm>
          <a:prstGeom prst="roundRect">
            <a:avLst>
              <a:gd name="adj" fmla="val 2199"/>
            </a:avLst>
          </a:prstGeom>
          <a:solidFill>
            <a:srgbClr val="181930"/>
          </a:solidFill>
          <a:ln/>
        </p:spPr>
      </p:sp>
      <p:sp>
        <p:nvSpPr>
          <p:cNvPr id="9" name="Shape 7"/>
          <p:cNvSpPr/>
          <p:nvPr/>
        </p:nvSpPr>
        <p:spPr>
          <a:xfrm>
            <a:off x="676632" y="3724156"/>
            <a:ext cx="7782639" cy="3745111"/>
          </a:xfrm>
          <a:prstGeom prst="roundRect">
            <a:avLst>
              <a:gd name="adj" fmla="val 785"/>
            </a:avLst>
          </a:prstGeom>
          <a:solidFill>
            <a:srgbClr val="181930"/>
          </a:solidFill>
          <a:ln/>
        </p:spPr>
        <p:txBody>
          <a:bodyPr/>
          <a:lstStyle/>
          <a:p>
            <a:endParaRPr lang="LID4096" dirty="0"/>
          </a:p>
        </p:txBody>
      </p:sp>
      <p:sp>
        <p:nvSpPr>
          <p:cNvPr id="10" name="Text 8"/>
          <p:cNvSpPr/>
          <p:nvPr/>
        </p:nvSpPr>
        <p:spPr>
          <a:xfrm>
            <a:off x="872728" y="3871198"/>
            <a:ext cx="7390448" cy="3451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Sichere Input-Verarbeitung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trim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($_POST['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']);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!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empty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($_POST['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']) ?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  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trim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($_POST['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']) : null;</a:t>
            </a:r>
          </a:p>
          <a:p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Insert mit NOW() für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Timestamp</a:t>
            </a:r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pdo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prepare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("INSERT INTO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foods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   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user_id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name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category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quantity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unit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   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expiry_date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,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added_at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   VALUES (?, ?, ?, ?, ?, ?, ?, NOW())");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137666B-A67A-33FF-6170-314BFB7A01F4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28877" t="14357" r="28481" b="15378"/>
          <a:stretch>
            <a:fillRect/>
          </a:stretch>
        </p:blipFill>
        <p:spPr>
          <a:xfrm>
            <a:off x="8391644" y="2650603"/>
            <a:ext cx="6238756" cy="55789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6587" y="425053"/>
            <a:ext cx="6038850" cy="428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scanner.php - Quagga.js Integration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6200180" y="1085255"/>
            <a:ext cx="22860" cy="3352324"/>
          </a:xfrm>
          <a:prstGeom prst="roundRect">
            <a:avLst>
              <a:gd name="adj" fmla="val 283580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350913" y="1247418"/>
            <a:ext cx="463034" cy="22860"/>
          </a:xfrm>
          <a:prstGeom prst="roundRect">
            <a:avLst>
              <a:gd name="adj" fmla="val 283580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026587" y="1085255"/>
            <a:ext cx="347186" cy="347186"/>
          </a:xfrm>
          <a:prstGeom prst="roundRect">
            <a:avLst>
              <a:gd name="adj" fmla="val 1867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097310" y="1130260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71943" y="1138238"/>
            <a:ext cx="1714976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Quagga Init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971943" y="1445062"/>
            <a:ext cx="71182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Kamera-</a:t>
            </a:r>
            <a:r>
              <a:rPr lang="en-US" sz="1200" dirty="0" err="1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Zugriff</a:t>
            </a: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 und Decoder-Setup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50913" y="2162651"/>
            <a:ext cx="463034" cy="22860"/>
          </a:xfrm>
          <a:prstGeom prst="roundRect">
            <a:avLst>
              <a:gd name="adj" fmla="val 283580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026587" y="2000488"/>
            <a:ext cx="347186" cy="347186"/>
          </a:xfrm>
          <a:prstGeom prst="roundRect">
            <a:avLst>
              <a:gd name="adj" fmla="val 1867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097310" y="2045494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971943" y="2053471"/>
            <a:ext cx="1714976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Barcode-Erkennung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971943" y="2360295"/>
            <a:ext cx="71182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onDetected Event-Handler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350913" y="3077885"/>
            <a:ext cx="463034" cy="22860"/>
          </a:xfrm>
          <a:prstGeom prst="roundRect">
            <a:avLst>
              <a:gd name="adj" fmla="val 283580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026587" y="2915722"/>
            <a:ext cx="347186" cy="347186"/>
          </a:xfrm>
          <a:prstGeom prst="roundRect">
            <a:avLst>
              <a:gd name="adj" fmla="val 1867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097310" y="2960727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971943" y="2968704"/>
            <a:ext cx="1714976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AJAX-Request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971943" y="3275528"/>
            <a:ext cx="71182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Übertragung zu add_to_fridge.php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6350913" y="3993118"/>
            <a:ext cx="463034" cy="22860"/>
          </a:xfrm>
          <a:prstGeom prst="roundRect">
            <a:avLst>
              <a:gd name="adj" fmla="val 283580"/>
            </a:avLst>
          </a:prstGeom>
          <a:solidFill>
            <a:srgbClr val="6D4562"/>
          </a:solidFill>
          <a:ln/>
        </p:spPr>
      </p:sp>
      <p:sp>
        <p:nvSpPr>
          <p:cNvPr id="21" name="Shape 18"/>
          <p:cNvSpPr/>
          <p:nvPr/>
        </p:nvSpPr>
        <p:spPr>
          <a:xfrm>
            <a:off x="6026587" y="3830955"/>
            <a:ext cx="347186" cy="347186"/>
          </a:xfrm>
          <a:prstGeom prst="roundRect">
            <a:avLst>
              <a:gd name="adj" fmla="val 1867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097310" y="3875961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971943" y="3883938"/>
            <a:ext cx="1714976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UI-Feedback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6971943" y="4190762"/>
            <a:ext cx="71182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Erfolgs-/Fehlermeldungen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25" name="Shape 22"/>
          <p:cNvSpPr/>
          <p:nvPr/>
        </p:nvSpPr>
        <p:spPr>
          <a:xfrm>
            <a:off x="6026587" y="4611172"/>
            <a:ext cx="8063627" cy="3193256"/>
          </a:xfrm>
          <a:prstGeom prst="roundRect">
            <a:avLst>
              <a:gd name="adj" fmla="val 2030"/>
            </a:avLst>
          </a:prstGeom>
          <a:solidFill>
            <a:srgbClr val="181930"/>
          </a:solidFill>
          <a:ln/>
        </p:spPr>
      </p:sp>
      <p:sp>
        <p:nvSpPr>
          <p:cNvPr id="26" name="Shape 23"/>
          <p:cNvSpPr/>
          <p:nvPr/>
        </p:nvSpPr>
        <p:spPr>
          <a:xfrm>
            <a:off x="5633085" y="4579501"/>
            <a:ext cx="8997315" cy="3534642"/>
          </a:xfrm>
          <a:prstGeom prst="roundRect">
            <a:avLst>
              <a:gd name="adj" fmla="val 725"/>
            </a:avLst>
          </a:prstGeom>
          <a:solidFill>
            <a:srgbClr val="181930"/>
          </a:solidFill>
          <a:ln/>
        </p:spPr>
        <p:txBody>
          <a:bodyPr/>
          <a:lstStyle/>
          <a:p>
            <a:endParaRPr lang="LID4096" dirty="0"/>
          </a:p>
        </p:txBody>
      </p:sp>
      <p:sp>
        <p:nvSpPr>
          <p:cNvPr id="27" name="Text 24"/>
          <p:cNvSpPr/>
          <p:nvPr/>
        </p:nvSpPr>
        <p:spPr>
          <a:xfrm>
            <a:off x="6173272" y="4726900"/>
            <a:ext cx="7770257" cy="2961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Quagga Barcode-Erkennung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Quagga.onDetected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function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result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 {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var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code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result.codeResult.code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// AJAX zu PHP-Backend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fetch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add_to_fridge.php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', {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method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: 'POST',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headers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: {'Content-Type': '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application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json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'},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body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: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JSON.stringify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({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barcode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: code})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});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});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6722" y="526613"/>
            <a:ext cx="5952768" cy="531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voice.php - Web Speech API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722" y="1345763"/>
            <a:ext cx="7803356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48174" y="1537216"/>
            <a:ext cx="4219694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"Hey Fredo, füge 500 Gramm Reis hinzu"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348174" y="1917978"/>
            <a:ext cx="7420451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Sprachbefehl für Lebensmittel-Hinzufügung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722" y="2837140"/>
            <a:ext cx="7803356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48174" y="3028593"/>
            <a:ext cx="3767852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"Lösche Milch aus dem Kühlschrank"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348174" y="3409355"/>
            <a:ext cx="7420451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Sprachgesteuerte Entfernung von Items</a:t>
            </a:r>
            <a:endParaRPr lang="en-US" sz="1500" dirty="0">
              <a:latin typeface="Microsoft PhagsPa" panose="020B0502040204020203" pitchFamily="34" charset="0"/>
            </a:endParaRPr>
          </a:p>
        </p:txBody>
      </p:sp>
      <p:sp>
        <p:nvSpPr>
          <p:cNvPr id="10" name="Shape 5"/>
          <p:cNvSpPr/>
          <p:nvPr/>
        </p:nvSpPr>
        <p:spPr>
          <a:xfrm>
            <a:off x="6156722" y="4352449"/>
            <a:ext cx="7803356" cy="3351848"/>
          </a:xfrm>
          <a:prstGeom prst="roundRect">
            <a:avLst>
              <a:gd name="adj" fmla="val 2400"/>
            </a:avLst>
          </a:prstGeom>
          <a:solidFill>
            <a:srgbClr val="181930"/>
          </a:solidFill>
          <a:ln/>
        </p:spPr>
      </p:sp>
      <p:sp>
        <p:nvSpPr>
          <p:cNvPr id="11" name="Shape 6"/>
          <p:cNvSpPr/>
          <p:nvPr/>
        </p:nvSpPr>
        <p:spPr>
          <a:xfrm>
            <a:off x="6147196" y="4352448"/>
            <a:ext cx="8483203" cy="3877151"/>
          </a:xfrm>
          <a:prstGeom prst="roundRect">
            <a:avLst>
              <a:gd name="adj" fmla="val 857"/>
            </a:avLst>
          </a:prstGeom>
          <a:solidFill>
            <a:srgbClr val="181930"/>
          </a:solidFill>
          <a:ln/>
        </p:spPr>
      </p:sp>
      <p:sp>
        <p:nvSpPr>
          <p:cNvPr id="12" name="Text 7"/>
          <p:cNvSpPr/>
          <p:nvPr/>
        </p:nvSpPr>
        <p:spPr>
          <a:xfrm>
            <a:off x="6338649" y="4496038"/>
            <a:ext cx="7439501" cy="3064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Web Speech API Integration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const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recognition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new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webkitSpeechRecognition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();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recognition.continuous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true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;</a:t>
            </a: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recognition.interimResults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false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;</a:t>
            </a:r>
          </a:p>
          <a:p>
            <a:endParaRPr lang="de-DE" dirty="0">
              <a:solidFill>
                <a:schemeClr val="bg1"/>
              </a:solidFill>
              <a:highlight>
                <a:srgbClr val="181930"/>
              </a:highlight>
            </a:endParaRPr>
          </a:p>
          <a:p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recognition.onresult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function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event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 {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const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command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event.results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[0][0].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transcript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processVoiceCommand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command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};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712" y="431840"/>
            <a:ext cx="5321141" cy="436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recipes.php - Rezept-Übersicht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49712" y="1260515"/>
            <a:ext cx="1745099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Backend-Logik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549712" y="1635681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Einfache Query für alle Rezepte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49712" y="1941790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Sortierung nach Erstellungsdatum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49712" y="2247900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fetchAll() für komplette Liste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49712" y="2675811"/>
            <a:ext cx="6573917" cy="1491615"/>
          </a:xfrm>
          <a:prstGeom prst="roundRect">
            <a:avLst>
              <a:gd name="adj" fmla="val 4422"/>
            </a:avLst>
          </a:prstGeom>
          <a:solidFill>
            <a:srgbClr val="181930"/>
          </a:solidFill>
          <a:ln/>
        </p:spPr>
      </p:sp>
      <p:sp>
        <p:nvSpPr>
          <p:cNvPr id="8" name="Shape 6"/>
          <p:cNvSpPr/>
          <p:nvPr/>
        </p:nvSpPr>
        <p:spPr>
          <a:xfrm>
            <a:off x="541973" y="2675811"/>
            <a:ext cx="6589395" cy="1491615"/>
          </a:xfrm>
          <a:prstGeom prst="roundRect">
            <a:avLst>
              <a:gd name="adj" fmla="val 1579"/>
            </a:avLst>
          </a:prstGeom>
          <a:solidFill>
            <a:srgbClr val="181930"/>
          </a:solidFill>
          <a:ln/>
        </p:spPr>
      </p:sp>
      <p:sp>
        <p:nvSpPr>
          <p:cNvPr id="9" name="Text 7"/>
          <p:cNvSpPr/>
          <p:nvPr/>
        </p:nvSpPr>
        <p:spPr>
          <a:xfrm>
            <a:off x="699016" y="2793563"/>
            <a:ext cx="6275308" cy="1256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// Rezepte laden und sortieren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pdo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query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("SELECT * FROM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recipes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   ORDER BY 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created_at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DESC");</a:t>
            </a:r>
          </a:p>
          <a:p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recipes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 = $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stmt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-&gt;</a:t>
            </a:r>
            <a:r>
              <a:rPr lang="de-DE" dirty="0" err="1">
                <a:solidFill>
                  <a:schemeClr val="bg1"/>
                </a:solidFill>
                <a:highlight>
                  <a:srgbClr val="181930"/>
                </a:highlight>
              </a:rPr>
              <a:t>fetchAll</a:t>
            </a:r>
            <a:r>
              <a:rPr lang="de-DE" dirty="0">
                <a:solidFill>
                  <a:schemeClr val="bg1"/>
                </a:solidFill>
                <a:highlight>
                  <a:srgbClr val="181930"/>
                </a:highlight>
              </a:rPr>
              <a:t>();</a:t>
            </a:r>
          </a:p>
        </p:txBody>
      </p:sp>
      <p:sp>
        <p:nvSpPr>
          <p:cNvPr id="10" name="Text 8"/>
          <p:cNvSpPr/>
          <p:nvPr/>
        </p:nvSpPr>
        <p:spPr>
          <a:xfrm>
            <a:off x="7514392" y="1260515"/>
            <a:ext cx="1745099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Frontend-Features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7514392" y="1635681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Client-seitige Suchfunktion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14392" y="1941790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Responsive Rezept-Cards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14392" y="2247900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Echtzeit-Filterung</a:t>
            </a:r>
            <a:endParaRPr lang="en-US" sz="1200" dirty="0">
              <a:latin typeface="Microsoft PhagsPa" panose="020B0502040204020203" pitchFamily="34" charset="0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A9BBC4FE-824F-1CB1-6307-92C47381B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3758" t="14206" r="24209" b="3797"/>
          <a:stretch>
            <a:fillRect/>
          </a:stretch>
        </p:blipFill>
        <p:spPr>
          <a:xfrm>
            <a:off x="7139107" y="3421617"/>
            <a:ext cx="7508924" cy="48079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4485" y="758547"/>
            <a:ext cx="7372469" cy="511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index.php - Voice-Command-Parsing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644485" y="1546146"/>
            <a:ext cx="7855029" cy="1852255"/>
          </a:xfrm>
          <a:prstGeom prst="roundRect">
            <a:avLst>
              <a:gd name="adj" fmla="val 4175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67345" y="1569006"/>
            <a:ext cx="736521" cy="1806535"/>
          </a:xfrm>
          <a:prstGeom prst="roundRect">
            <a:avLst>
              <a:gd name="adj" fmla="val 6776"/>
            </a:avLst>
          </a:prstGeom>
          <a:solidFill>
            <a:srgbClr val="542C49"/>
          </a:solidFill>
          <a:ln/>
        </p:spPr>
        <p:txBody>
          <a:bodyPr/>
          <a:lstStyle/>
          <a:p>
            <a:endParaRPr lang="LID4096" dirty="0"/>
          </a:p>
        </p:txBody>
      </p:sp>
      <p:sp>
        <p:nvSpPr>
          <p:cNvPr id="6" name="Text 3"/>
          <p:cNvSpPr/>
          <p:nvPr/>
        </p:nvSpPr>
        <p:spPr>
          <a:xfrm>
            <a:off x="893683" y="2299692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87937" y="1753076"/>
            <a:ext cx="2045970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Hinzufügen-Regex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587937" y="2119074"/>
            <a:ext cx="688871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Erkennt "füge X Menge Einheit hinzu"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587937" y="2620804"/>
            <a:ext cx="6888718" cy="570667"/>
          </a:xfrm>
          <a:prstGeom prst="roundRect">
            <a:avLst>
              <a:gd name="adj" fmla="val 13552"/>
            </a:avLst>
          </a:prstGeom>
          <a:solidFill>
            <a:srgbClr val="181930"/>
          </a:solidFill>
          <a:ln/>
        </p:spPr>
      </p:sp>
      <p:sp>
        <p:nvSpPr>
          <p:cNvPr id="10" name="Shape 7"/>
          <p:cNvSpPr/>
          <p:nvPr/>
        </p:nvSpPr>
        <p:spPr>
          <a:xfrm>
            <a:off x="1578769" y="2620804"/>
            <a:ext cx="6907054" cy="570667"/>
          </a:xfrm>
          <a:prstGeom prst="roundRect">
            <a:avLst>
              <a:gd name="adj" fmla="val 4840"/>
            </a:avLst>
          </a:prstGeom>
          <a:solidFill>
            <a:srgbClr val="181930"/>
          </a:solidFill>
          <a:ln/>
        </p:spPr>
      </p:sp>
      <p:sp>
        <p:nvSpPr>
          <p:cNvPr id="11" name="Text 8"/>
          <p:cNvSpPr/>
          <p:nvPr/>
        </p:nvSpPr>
        <p:spPr>
          <a:xfrm>
            <a:off x="1762839" y="2758797"/>
            <a:ext cx="653891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 err="1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preg_match</a:t>
            </a: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('/(</a:t>
            </a:r>
            <a:r>
              <a:rPr lang="en-US" sz="1400" dirty="0" err="1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füge|hinzu</a:t>
            </a: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).*?(\d+)\s*(\w+)\s+(.+)/', $</a:t>
            </a:r>
            <a:r>
              <a:rPr lang="en-US" sz="1400" dirty="0" err="1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voice_command</a:t>
            </a: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)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44485" y="3582472"/>
            <a:ext cx="7855029" cy="1852255"/>
          </a:xfrm>
          <a:prstGeom prst="roundRect">
            <a:avLst>
              <a:gd name="adj" fmla="val 4175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67345" y="3605332"/>
            <a:ext cx="736521" cy="1806535"/>
          </a:xfrm>
          <a:prstGeom prst="roundRect">
            <a:avLst>
              <a:gd name="adj" fmla="val 6776"/>
            </a:avLst>
          </a:prstGeom>
          <a:solidFill>
            <a:srgbClr val="542C49"/>
          </a:solidFill>
          <a:ln/>
        </p:spPr>
      </p:sp>
      <p:sp>
        <p:nvSpPr>
          <p:cNvPr id="14" name="Text 11"/>
          <p:cNvSpPr/>
          <p:nvPr/>
        </p:nvSpPr>
        <p:spPr>
          <a:xfrm>
            <a:off x="893683" y="4336018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87937" y="3789402"/>
            <a:ext cx="2045970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Löschen-Regex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587937" y="4155400"/>
            <a:ext cx="688871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Verarbeitet "lösche/entferne Produktname"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587937" y="4657130"/>
            <a:ext cx="6888718" cy="570667"/>
          </a:xfrm>
          <a:prstGeom prst="roundRect">
            <a:avLst>
              <a:gd name="adj" fmla="val 13552"/>
            </a:avLst>
          </a:prstGeom>
          <a:solidFill>
            <a:srgbClr val="181930"/>
          </a:solidFill>
          <a:ln/>
        </p:spPr>
      </p:sp>
      <p:sp>
        <p:nvSpPr>
          <p:cNvPr id="18" name="Shape 15"/>
          <p:cNvSpPr/>
          <p:nvPr/>
        </p:nvSpPr>
        <p:spPr>
          <a:xfrm>
            <a:off x="1578769" y="4657130"/>
            <a:ext cx="6907054" cy="570667"/>
          </a:xfrm>
          <a:prstGeom prst="roundRect">
            <a:avLst>
              <a:gd name="adj" fmla="val 4840"/>
            </a:avLst>
          </a:prstGeom>
          <a:solidFill>
            <a:srgbClr val="181930"/>
          </a:solidFill>
          <a:ln/>
        </p:spPr>
      </p:sp>
      <p:sp>
        <p:nvSpPr>
          <p:cNvPr id="19" name="Text 16"/>
          <p:cNvSpPr/>
          <p:nvPr/>
        </p:nvSpPr>
        <p:spPr>
          <a:xfrm>
            <a:off x="1762839" y="4795123"/>
            <a:ext cx="653891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preg_match('/(lösche|entferne)\s+(.+)/', $voice_command)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644485" y="5618798"/>
            <a:ext cx="7855029" cy="1852255"/>
          </a:xfrm>
          <a:prstGeom prst="roundRect">
            <a:avLst>
              <a:gd name="adj" fmla="val 4175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67345" y="5641658"/>
            <a:ext cx="736521" cy="1806535"/>
          </a:xfrm>
          <a:prstGeom prst="roundRect">
            <a:avLst>
              <a:gd name="adj" fmla="val 6776"/>
            </a:avLst>
          </a:prstGeom>
          <a:solidFill>
            <a:srgbClr val="542C49"/>
          </a:solidFill>
          <a:ln/>
        </p:spPr>
      </p:sp>
      <p:sp>
        <p:nvSpPr>
          <p:cNvPr id="22" name="Text 19"/>
          <p:cNvSpPr/>
          <p:nvPr/>
        </p:nvSpPr>
        <p:spPr>
          <a:xfrm>
            <a:off x="893683" y="6372344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1587937" y="5825728"/>
            <a:ext cx="2045970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AJAX-Response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587937" y="6191726"/>
            <a:ext cx="688871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icrosoft PhagsPa" panose="020B0502040204020203" pitchFamily="34" charset="0"/>
                <a:ea typeface="Mukta Light" pitchFamily="34" charset="-122"/>
                <a:cs typeface="Mukta Light" pitchFamily="34" charset="-120"/>
              </a:rPr>
              <a:t>JSON-Antwort für Frontend-Feedback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  <p:sp>
        <p:nvSpPr>
          <p:cNvPr id="25" name="Shape 22"/>
          <p:cNvSpPr/>
          <p:nvPr/>
        </p:nvSpPr>
        <p:spPr>
          <a:xfrm>
            <a:off x="1587937" y="6693456"/>
            <a:ext cx="6888718" cy="570667"/>
          </a:xfrm>
          <a:prstGeom prst="roundRect">
            <a:avLst>
              <a:gd name="adj" fmla="val 13552"/>
            </a:avLst>
          </a:prstGeom>
          <a:solidFill>
            <a:srgbClr val="181930"/>
          </a:solidFill>
          <a:ln/>
        </p:spPr>
      </p:sp>
      <p:sp>
        <p:nvSpPr>
          <p:cNvPr id="26" name="Shape 23"/>
          <p:cNvSpPr/>
          <p:nvPr/>
        </p:nvSpPr>
        <p:spPr>
          <a:xfrm>
            <a:off x="1578769" y="6693456"/>
            <a:ext cx="6907054" cy="570667"/>
          </a:xfrm>
          <a:prstGeom prst="roundRect">
            <a:avLst>
              <a:gd name="adj" fmla="val 4840"/>
            </a:avLst>
          </a:prstGeom>
          <a:solidFill>
            <a:srgbClr val="181930"/>
          </a:solidFill>
          <a:ln/>
        </p:spPr>
      </p:sp>
      <p:sp>
        <p:nvSpPr>
          <p:cNvPr id="27" name="Text 24"/>
          <p:cNvSpPr/>
          <p:nvPr/>
        </p:nvSpPr>
        <p:spPr>
          <a:xfrm>
            <a:off x="1762839" y="6831449"/>
            <a:ext cx="653891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Microsoft PhagsPa" panose="020B0502040204020203" pitchFamily="34" charset="0"/>
                <a:ea typeface="Amiri" panose="00000500000000000000" pitchFamily="2" charset="-78"/>
                <a:cs typeface="Amiri" panose="00000500000000000000" pitchFamily="2" charset="-78"/>
              </a:rPr>
              <a:t>echo json_encode($response);</a:t>
            </a:r>
            <a:endParaRPr lang="en-US" sz="1400" dirty="0">
              <a:latin typeface="Microsoft PhagsPa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1658</Words>
  <Application>Microsoft Office PowerPoint</Application>
  <PresentationFormat>Benutzerdefiniert</PresentationFormat>
  <Paragraphs>211</Paragraphs>
  <Slides>11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Mukta Light</vt:lpstr>
      <vt:lpstr>Microsoft PhagsPa</vt:lpstr>
      <vt:lpstr>Amiri</vt:lpstr>
      <vt:lpstr>Lucida Fax</vt:lpstr>
      <vt:lpstr>Microsoft New Tai Lue</vt:lpstr>
      <vt:lpstr>Prompt Medium</vt:lpstr>
      <vt:lpstr>Calibri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Alan Saado</dc:creator>
  <cp:lastModifiedBy>IT</cp:lastModifiedBy>
  <cp:revision>20</cp:revision>
  <dcterms:created xsi:type="dcterms:W3CDTF">2025-09-25T19:05:03Z</dcterms:created>
  <dcterms:modified xsi:type="dcterms:W3CDTF">2025-09-26T09:11:52Z</dcterms:modified>
</cp:coreProperties>
</file>